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4" r:id="rId6"/>
    <p:sldMasterId id="2147483656" r:id="rId7"/>
    <p:sldMasterId id="2147483658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</p:sldIdLst>
  <p:sldSz cy="6858000" cx="9144000"/>
  <p:notesSz cx="6735750" cy="9869475"/>
  <p:embeddedFontLst>
    <p:embeddedFont>
      <p:font typeface="Libre Franklin"/>
      <p:regular r:id="rId73"/>
      <p:bold r:id="rId74"/>
      <p:italic r:id="rId75"/>
      <p:boldItalic r:id="rId76"/>
    </p:embeddedFont>
    <p:embeddedFont>
      <p:font typeface="Tahoma"/>
      <p:regular r:id="rId77"/>
      <p:bold r:id="rId78"/>
    </p:embeddedFont>
    <p:embeddedFont>
      <p:font typeface="Libre Franklin Medium"/>
      <p:regular r:id="rId79"/>
      <p:bold r:id="rId80"/>
      <p:italic r:id="rId81"/>
      <p:boldItalic r:id="rId82"/>
    </p:embeddedFont>
    <p:embeddedFont>
      <p:font typeface="Century Gothic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09">
          <p15:clr>
            <a:srgbClr val="000000"/>
          </p15:clr>
        </p15:guide>
        <p15:guide id="2" pos="2122">
          <p15:clr>
            <a:srgbClr val="000000"/>
          </p15:clr>
        </p15:guide>
      </p15:notesGuideLst>
    </p:ext>
    <p:ext uri="GoogleSlidesCustomDataVersion2">
      <go:slidesCustomData xmlns:go="http://customooxmlschemas.google.com/" r:id="rId87" roundtripDataSignature="AMtx7mhS/pOaUiqvyVhlQNLngWP9Ato/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805DD4-AE45-467D-B3C2-D3394CE16BE4}">
  <a:tblStyle styleId="{63805DD4-AE45-467D-B3C2-D3394CE16BE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9" orient="horz"/>
        <p:guide pos="212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9.xml"/><Relationship Id="rId84" Type="http://schemas.openxmlformats.org/officeDocument/2006/relationships/font" Target="fonts/CenturyGothic-bold.fntdata"/><Relationship Id="rId83" Type="http://schemas.openxmlformats.org/officeDocument/2006/relationships/font" Target="fonts/CenturyGothic-regular.fntdata"/><Relationship Id="rId42" Type="http://schemas.openxmlformats.org/officeDocument/2006/relationships/slide" Target="slides/slide21.xml"/><Relationship Id="rId86" Type="http://schemas.openxmlformats.org/officeDocument/2006/relationships/font" Target="fonts/CenturyGothic-boldItalic.fntdata"/><Relationship Id="rId41" Type="http://schemas.openxmlformats.org/officeDocument/2006/relationships/slide" Target="slides/slide20.xml"/><Relationship Id="rId85" Type="http://schemas.openxmlformats.org/officeDocument/2006/relationships/font" Target="fonts/CenturyGothic-italic.fntdata"/><Relationship Id="rId44" Type="http://schemas.openxmlformats.org/officeDocument/2006/relationships/slide" Target="slides/slide23.xml"/><Relationship Id="rId43" Type="http://schemas.openxmlformats.org/officeDocument/2006/relationships/slide" Target="slides/slide22.xml"/><Relationship Id="rId87" Type="http://customschemas.google.com/relationships/presentationmetadata" Target="metadata"/><Relationship Id="rId46" Type="http://schemas.openxmlformats.org/officeDocument/2006/relationships/slide" Target="slides/slide25.xml"/><Relationship Id="rId45" Type="http://schemas.openxmlformats.org/officeDocument/2006/relationships/slide" Target="slides/slide24.xml"/><Relationship Id="rId80" Type="http://schemas.openxmlformats.org/officeDocument/2006/relationships/font" Target="fonts/LibreFranklinMedium-bold.fntdata"/><Relationship Id="rId82" Type="http://schemas.openxmlformats.org/officeDocument/2006/relationships/font" Target="fonts/LibreFranklinMedium-boldItalic.fntdata"/><Relationship Id="rId81" Type="http://schemas.openxmlformats.org/officeDocument/2006/relationships/font" Target="fonts/LibreFranklinMedium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27.xml"/><Relationship Id="rId47" Type="http://schemas.openxmlformats.org/officeDocument/2006/relationships/slide" Target="slides/slide26.xml"/><Relationship Id="rId49" Type="http://schemas.openxmlformats.org/officeDocument/2006/relationships/slide" Target="slides/slide2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LibreFranklin-regular.fntdata"/><Relationship Id="rId72" Type="http://schemas.openxmlformats.org/officeDocument/2006/relationships/slide" Target="slides/slide51.xml"/><Relationship Id="rId31" Type="http://schemas.openxmlformats.org/officeDocument/2006/relationships/slide" Target="slides/slide10.xml"/><Relationship Id="rId75" Type="http://schemas.openxmlformats.org/officeDocument/2006/relationships/font" Target="fonts/LibreFranklin-italic.fntdata"/><Relationship Id="rId30" Type="http://schemas.openxmlformats.org/officeDocument/2006/relationships/slide" Target="slides/slide9.xml"/><Relationship Id="rId74" Type="http://schemas.openxmlformats.org/officeDocument/2006/relationships/font" Target="fonts/LibreFranklin-bold.fntdata"/><Relationship Id="rId33" Type="http://schemas.openxmlformats.org/officeDocument/2006/relationships/slide" Target="slides/slide12.xml"/><Relationship Id="rId77" Type="http://schemas.openxmlformats.org/officeDocument/2006/relationships/font" Target="fonts/Tahoma-regular.fntdata"/><Relationship Id="rId32" Type="http://schemas.openxmlformats.org/officeDocument/2006/relationships/slide" Target="slides/slide11.xml"/><Relationship Id="rId76" Type="http://schemas.openxmlformats.org/officeDocument/2006/relationships/font" Target="fonts/LibreFranklin-boldItalic.fntdata"/><Relationship Id="rId35" Type="http://schemas.openxmlformats.org/officeDocument/2006/relationships/slide" Target="slides/slide14.xml"/><Relationship Id="rId79" Type="http://schemas.openxmlformats.org/officeDocument/2006/relationships/font" Target="fonts/LibreFranklinMedium-regular.fntdata"/><Relationship Id="rId34" Type="http://schemas.openxmlformats.org/officeDocument/2006/relationships/slide" Target="slides/slide13.xml"/><Relationship Id="rId78" Type="http://schemas.openxmlformats.org/officeDocument/2006/relationships/font" Target="fonts/Tahoma-bold.fntdata"/><Relationship Id="rId71" Type="http://schemas.openxmlformats.org/officeDocument/2006/relationships/slide" Target="slides/slide50.xml"/><Relationship Id="rId70" Type="http://schemas.openxmlformats.org/officeDocument/2006/relationships/slide" Target="slides/slide49.xml"/><Relationship Id="rId37" Type="http://schemas.openxmlformats.org/officeDocument/2006/relationships/slide" Target="slides/slide16.xml"/><Relationship Id="rId36" Type="http://schemas.openxmlformats.org/officeDocument/2006/relationships/slide" Target="slides/slide15.xml"/><Relationship Id="rId39" Type="http://schemas.openxmlformats.org/officeDocument/2006/relationships/slide" Target="slides/slide18.xml"/><Relationship Id="rId38" Type="http://schemas.openxmlformats.org/officeDocument/2006/relationships/slide" Target="slides/slide17.xml"/><Relationship Id="rId62" Type="http://schemas.openxmlformats.org/officeDocument/2006/relationships/slide" Target="slides/slide41.xml"/><Relationship Id="rId61" Type="http://schemas.openxmlformats.org/officeDocument/2006/relationships/slide" Target="slides/slide40.xml"/><Relationship Id="rId20" Type="http://schemas.openxmlformats.org/officeDocument/2006/relationships/slideMaster" Target="slideMasters/slideMaster16.xml"/><Relationship Id="rId64" Type="http://schemas.openxmlformats.org/officeDocument/2006/relationships/slide" Target="slides/slide43.xml"/><Relationship Id="rId63" Type="http://schemas.openxmlformats.org/officeDocument/2006/relationships/slide" Target="slides/slide42.xml"/><Relationship Id="rId22" Type="http://schemas.openxmlformats.org/officeDocument/2006/relationships/slide" Target="slides/slide1.xml"/><Relationship Id="rId66" Type="http://schemas.openxmlformats.org/officeDocument/2006/relationships/slide" Target="slides/slide45.xml"/><Relationship Id="rId21" Type="http://schemas.openxmlformats.org/officeDocument/2006/relationships/notesMaster" Target="notesMasters/notesMaster1.xml"/><Relationship Id="rId65" Type="http://schemas.openxmlformats.org/officeDocument/2006/relationships/slide" Target="slides/slide44.xml"/><Relationship Id="rId24" Type="http://schemas.openxmlformats.org/officeDocument/2006/relationships/slide" Target="slides/slide3.xml"/><Relationship Id="rId68" Type="http://schemas.openxmlformats.org/officeDocument/2006/relationships/slide" Target="slides/slide47.xml"/><Relationship Id="rId23" Type="http://schemas.openxmlformats.org/officeDocument/2006/relationships/slide" Target="slides/slide2.xml"/><Relationship Id="rId67" Type="http://schemas.openxmlformats.org/officeDocument/2006/relationships/slide" Target="slides/slide46.xml"/><Relationship Id="rId60" Type="http://schemas.openxmlformats.org/officeDocument/2006/relationships/slide" Target="slides/slide39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69" Type="http://schemas.openxmlformats.org/officeDocument/2006/relationships/slide" Target="slides/slide48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29" Type="http://schemas.openxmlformats.org/officeDocument/2006/relationships/slide" Target="slides/slide8.xml"/><Relationship Id="rId51" Type="http://schemas.openxmlformats.org/officeDocument/2006/relationships/slide" Target="slides/slide30.xml"/><Relationship Id="rId50" Type="http://schemas.openxmlformats.org/officeDocument/2006/relationships/slide" Target="slides/slide29.xml"/><Relationship Id="rId53" Type="http://schemas.openxmlformats.org/officeDocument/2006/relationships/slide" Target="slides/slide32.xml"/><Relationship Id="rId52" Type="http://schemas.openxmlformats.org/officeDocument/2006/relationships/slide" Target="slides/slide31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4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3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36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5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38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37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Master" Target="slideMasters/slideMaster15.xml"/><Relationship Id="rId18" Type="http://schemas.openxmlformats.org/officeDocument/2006/relationships/slideMaster" Target="slideMasters/slideMaster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635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5775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6350" y="9375775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0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2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3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5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9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0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2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3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25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:notes"/>
          <p:cNvSpPr txBox="1"/>
          <p:nvPr/>
        </p:nvSpPr>
        <p:spPr>
          <a:xfrm>
            <a:off x="3816350" y="9375775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8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9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0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2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2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3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5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6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7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:notes"/>
          <p:cNvSpPr txBox="1"/>
          <p:nvPr/>
        </p:nvSpPr>
        <p:spPr>
          <a:xfrm>
            <a:off x="3816350" y="9375775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2" name="Google Shape;532;p38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38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9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0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0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2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3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3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4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4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5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5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6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7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8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9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0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1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1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>
            <p:ph idx="1" type="body"/>
          </p:nvPr>
        </p:nvSpPr>
        <p:spPr>
          <a:xfrm>
            <a:off x="898525" y="4687887"/>
            <a:ext cx="4938712" cy="4441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:notes"/>
          <p:cNvSpPr/>
          <p:nvPr>
            <p:ph idx="2" type="sldImg"/>
          </p:nvPr>
        </p:nvSpPr>
        <p:spPr>
          <a:xfrm>
            <a:off x="900112" y="739775"/>
            <a:ext cx="493553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5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5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6" name="Google Shape;96;p65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7" name="Google Shape;97;p6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5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8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6" name="Google Shape;116;p68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8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6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0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2" name="Google Shape;132;p70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3" name="Google Shape;133;p7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0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7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2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2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8" name="Google Shape;148;p72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9" name="Google Shape;149;p72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50" name="Google Shape;150;p72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51" name="Google Shape;151;p7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7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66" name="Google Shape;166;p74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74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F9DFCC"/>
          </a:solidFill>
          <a:ln>
            <a:noFill/>
          </a:ln>
        </p:spPr>
      </p:sp>
      <p:sp>
        <p:nvSpPr>
          <p:cNvPr id="168" name="Google Shape;168;p74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74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74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6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6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83" name="Google Shape;183;p76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76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6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8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78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8" name="Google Shape;198;p78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8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78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0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2" name="Google Shape;212;p80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8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80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8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82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8" name="Google Shape;228;p82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9" name="Google Shape;229;p8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8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8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6" name="Google Shape;26;p5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4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4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84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4" name="Google Shape;244;p84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5" name="Google Shape;245;p84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6" name="Google Shape;246;p84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7" name="Google Shape;247;p8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4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8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86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8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72" name="Google Shape;272;p88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8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74" name="Google Shape;274;p88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8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88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0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90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89" name="Google Shape;289;p90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90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90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1"/>
          <p:cNvSpPr txBox="1"/>
          <p:nvPr>
            <p:ph idx="1" type="body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6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2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2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8" name="Google Shape;38;p62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9" name="Google Shape;39;p6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3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6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6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8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0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0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6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0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4"/>
          <p:cNvSpPr txBox="1"/>
          <p:nvPr>
            <p:ph idx="1" type="body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0" name="Google Shape;90;p6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4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jp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2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1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52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52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5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5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7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77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77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7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1" name="Google Shape;191;p7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92" name="Google Shape;192;p77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3" name="Google Shape;193;p77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4" name="Google Shape;194;p77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DC3"/>
              </a:buClr>
              <a:buSzPts val="1400"/>
              <a:buFont typeface="Arial"/>
              <a:buNone/>
              <a:defRPr b="1" i="0" sz="1400" u="none">
                <a:solidFill>
                  <a:srgbClr val="EBDDC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9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9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9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7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6" name="Google Shape;206;p7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7" name="Google Shape;207;p7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8" name="Google Shape;208;p79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209" name="Google Shape;209;p7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1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81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81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8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21" name="Google Shape;221;p81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22" name="Google Shape;222;p8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3" name="Google Shape;223;p8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24" name="Google Shape;224;p8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3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83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83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8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37" name="Google Shape;237;p83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38" name="Google Shape;238;p8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9" name="Google Shape;239;p83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40" name="Google Shape;240;p8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2" name="Google Shape;252;p8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3" name="Google Shape;253;p8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4" name="Google Shape;254;p8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5" name="Google Shape;255;p85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400"/>
              <a:buFont typeface="Arial"/>
              <a:buNone/>
              <a:defRPr b="1" i="0" sz="140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7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87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87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87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8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6" name="Google Shape;266;p8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7" name="Google Shape;267;p87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8" name="Google Shape;268;p87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269" name="Google Shape;269;p87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9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89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89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8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5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55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55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5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2" name="Google Shape;52;p5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55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55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55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b="1" i="0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5" name="Google Shape;65;p5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5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57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b="1" i="0" sz="1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4" name="Google Shape;74;p5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5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5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59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59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59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59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7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67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67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6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0" name="Google Shape;110;p6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1" name="Google Shape;111;p6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67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  <a:defRPr b="1" i="0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9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69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9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5" name="Google Shape;125;p6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6" name="Google Shape;126;p6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69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1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1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1" name="Google Shape;141;p71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2" name="Google Shape;142;p7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3" name="Google Shape;143;p7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3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73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73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73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7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0" name="Google Shape;160;p73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1" name="Google Shape;161;p73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Google Shape;162;p73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b="1" i="0" sz="28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3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75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75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6" name="Google Shape;176;p7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77" name="Google Shape;177;p75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8" name="Google Shape;178;p75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9" name="Google Shape;179;p75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jpg"/><Relationship Id="rId4" Type="http://schemas.openxmlformats.org/officeDocument/2006/relationships/image" Target="../media/image3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g"/><Relationship Id="rId4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jpg"/><Relationship Id="rId4" Type="http://schemas.openxmlformats.org/officeDocument/2006/relationships/image" Target="../media/image3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1"/>
          <p:cNvSpPr txBox="1"/>
          <p:nvPr>
            <p:ph idx="1" type="body"/>
          </p:nvPr>
        </p:nvSpPr>
        <p:spPr>
          <a:xfrm>
            <a:off x="3563937" y="1916112"/>
            <a:ext cx="5942012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PENGENALAN TANAH </a:t>
            </a:r>
            <a:endParaRPr/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 </a:t>
            </a:r>
            <a:endParaRPr/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PENYEDIAAN TANAH</a:t>
            </a:r>
            <a:endParaRPr/>
          </a:p>
          <a:p>
            <a:pPr indent="-21240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MVC-010F" id="298" name="Google Shape;2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737" y="2266950"/>
            <a:ext cx="3898900" cy="42148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 txBox="1"/>
          <p:nvPr>
            <p:ph idx="1" type="body"/>
          </p:nvPr>
        </p:nvSpPr>
        <p:spPr>
          <a:xfrm>
            <a:off x="304800" y="1219200"/>
            <a:ext cx="8686800" cy="469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0"/>
              <a:buFont typeface="Noto Sans Symbols"/>
              <a:buNone/>
            </a:pPr>
            <a:r>
              <a:t/>
            </a:r>
            <a:endParaRPr b="1" i="0" sz="19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WARNA TANAH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Mempengaruhi serapan sinaran matahari dan secara langsung menentukan suhu tanah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Maklumat tentang keadaan saliran tanah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Gambaran tentang bahan induk tanah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Boleh digunakan dalam membezakan horizon-horizon dalam profil tanah</a:t>
            </a:r>
            <a:endParaRPr/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" name="Google Shape;358;p10"/>
          <p:cNvSpPr txBox="1"/>
          <p:nvPr>
            <p:ph idx="4294967295" type="title"/>
          </p:nvPr>
        </p:nvSpPr>
        <p:spPr>
          <a:xfrm>
            <a:off x="457200" y="457200"/>
            <a:ext cx="8686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FIZIKAL TANAH</a:t>
            </a:r>
            <a:r>
              <a:rPr b="1" i="0" lang="en-US" sz="2000" u="none" cap="none" strike="noStrike">
                <a:solidFill>
                  <a:srgbClr val="8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 txBox="1"/>
          <p:nvPr>
            <p:ph idx="1" type="body"/>
          </p:nvPr>
        </p:nvSpPr>
        <p:spPr>
          <a:xfrm>
            <a:off x="304800" y="857250"/>
            <a:ext cx="8686800" cy="505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STRUKTUR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40"/>
              <a:buFont typeface="Noto Sans Symbols"/>
              <a:buNone/>
            </a:pPr>
            <a:r>
              <a:rPr b="0" i="0" lang="en-US" sz="19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Ialah cara bagaimana partikel tanah (lempung, lodak, pasir) diatur/disusun dan digabung untuk membentuk kumpulan (aggregat) yang mempunyai bentuk serta daya yang jelas</a:t>
            </a:r>
            <a:endParaRPr/>
          </a:p>
          <a:p>
            <a:pPr indent="-239076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Bentuk struktur ini diberi nama ikut rupanya</a:t>
            </a:r>
            <a:endParaRPr/>
          </a:p>
          <a:p>
            <a:pPr indent="-239076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Agregat tanah dipegang bersama secara kimia dan biologikal seperti gam yang mengikat agregat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Bentuk susunan komponen tanah seperti berlapis, blok atau spiroid</a:t>
            </a:r>
            <a:endParaRPr/>
          </a:p>
          <a:p>
            <a:pPr indent="-239076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Memberi kesan kepada pergerakan air bawah tanah, penembusan akar dan mudah terhakis</a:t>
            </a:r>
            <a:endParaRPr/>
          </a:p>
        </p:txBody>
      </p:sp>
      <p:sp>
        <p:nvSpPr>
          <p:cNvPr id="364" name="Google Shape;364;p11"/>
          <p:cNvSpPr txBox="1"/>
          <p:nvPr>
            <p:ph idx="4294967295" type="title"/>
          </p:nvPr>
        </p:nvSpPr>
        <p:spPr>
          <a:xfrm>
            <a:off x="0" y="1524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FIZIKAL TANAH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icle Sizes" id="369" name="Google Shape;36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2743200" cy="55626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524288"/>
            <a:headEnd len="sm" w="sm" type="none"/>
            <a:tailEnd len="sm" w="sm" type="none"/>
          </a:ln>
        </p:spPr>
      </p:pic>
      <p:pic>
        <p:nvPicPr>
          <p:cNvPr id="370" name="Google Shape;3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990600"/>
            <a:ext cx="2828925" cy="2438400"/>
          </a:xfrm>
          <a:prstGeom prst="rect">
            <a:avLst/>
          </a:prstGeom>
          <a:noFill/>
          <a:ln cap="flat" cmpd="sng" w="57150">
            <a:solidFill>
              <a:srgbClr val="808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71" name="Google Shape;3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381000"/>
            <a:ext cx="3048000" cy="2667000"/>
          </a:xfrm>
          <a:prstGeom prst="rect">
            <a:avLst/>
          </a:prstGeom>
          <a:noFill/>
          <a:ln cap="flat" cmpd="sng" w="57150">
            <a:solidFill>
              <a:srgbClr val="808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2" name="Google Shape;372;p12"/>
          <p:cNvSpPr txBox="1"/>
          <p:nvPr/>
        </p:nvSpPr>
        <p:spPr>
          <a:xfrm>
            <a:off x="3352800" y="2311400"/>
            <a:ext cx="31892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E66E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38E6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Berbutir/ </a:t>
            </a:r>
            <a:r>
              <a:rPr b="1" i="1" lang="en-US" sz="2400" u="none">
                <a:solidFill>
                  <a:srgbClr val="38E6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granular</a:t>
            </a:r>
            <a:endParaRPr/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1800" y="3352800"/>
            <a:ext cx="3124200" cy="2514600"/>
          </a:xfrm>
          <a:prstGeom prst="rect">
            <a:avLst/>
          </a:prstGeom>
          <a:noFill/>
          <a:ln cap="flat" cmpd="sng" w="57150">
            <a:solidFill>
              <a:srgbClr val="808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74" name="Google Shape;37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600" y="4267200"/>
            <a:ext cx="3276600" cy="1962150"/>
          </a:xfrm>
          <a:prstGeom prst="rect">
            <a:avLst/>
          </a:prstGeom>
          <a:noFill/>
          <a:ln cap="flat" cmpd="sng" w="57150">
            <a:solidFill>
              <a:srgbClr val="808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5" name="Google Shape;375;p12"/>
          <p:cNvSpPr txBox="1"/>
          <p:nvPr/>
        </p:nvSpPr>
        <p:spPr>
          <a:xfrm>
            <a:off x="3413125" y="5170487"/>
            <a:ext cx="26368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E66E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38E6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Berlapis/ </a:t>
            </a:r>
            <a:r>
              <a:rPr b="1" i="1" lang="en-US" sz="2400" u="none">
                <a:solidFill>
                  <a:srgbClr val="38E6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 txBox="1"/>
          <p:nvPr>
            <p:ph idx="1" type="body"/>
          </p:nvPr>
        </p:nvSpPr>
        <p:spPr>
          <a:xfrm>
            <a:off x="304800" y="1643062"/>
            <a:ext cx="86868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KERONGGAAN (POROSITY) DAN PERMEABILITY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1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Keronggaan ialah jumlah rongga udara berdasarkan isipadu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Permeability merujuk keupayaan air dan udara bergerak melalui/ dalam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Ia bergantung kepada tekstur, struktur dan kandungan bahan organik</a:t>
            </a:r>
            <a:endParaRPr/>
          </a:p>
        </p:txBody>
      </p:sp>
      <p:sp>
        <p:nvSpPr>
          <p:cNvPr id="381" name="Google Shape;381;p13"/>
          <p:cNvSpPr txBox="1"/>
          <p:nvPr>
            <p:ph idx="4294967295" type="title"/>
          </p:nvPr>
        </p:nvSpPr>
        <p:spPr>
          <a:xfrm>
            <a:off x="457200" y="457200"/>
            <a:ext cx="8686800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FIZIKAL TANAH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/>
          <p:nvPr>
            <p:ph idx="1" type="body"/>
          </p:nvPr>
        </p:nvSpPr>
        <p:spPr>
          <a:xfrm>
            <a:off x="304800" y="1066800"/>
            <a:ext cx="8686800" cy="4843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TEKSTUR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Bandingan nisbah berbagai kumpulan saiz partikel tanah</a:t>
            </a:r>
            <a:endParaRPr/>
          </a:p>
          <a:p>
            <a:pPr indent="-235266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Jumlah relatif pasir, kelodak dan liat</a:t>
            </a:r>
            <a:endParaRPr/>
          </a:p>
          <a:p>
            <a:pPr indent="-235266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Mempengaruhi porosity, permeability, penyimpanan nutrien dan kemudahan mengerjakan tanah</a:t>
            </a:r>
            <a:endParaRPr/>
          </a:p>
          <a:p>
            <a:pPr indent="-235266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Pasir – Tidak boleh menampung air, sumbangan kepada   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  kesuburan tanah agak minimum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Liat</a:t>
            </a:r>
            <a:r>
              <a:rPr b="0" i="0" lang="en-US" sz="22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Mengurangkan saliran, air bertakung</a:t>
            </a:r>
            <a:endParaRPr/>
          </a:p>
          <a:p>
            <a:pPr indent="-235266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Melalui tekstur, maklumat potensi pergerakan air, keupayaan simpanan air, potensi kesuburan tanah dan kesesuaian tanah untuk tanaman dapat diketahui.</a:t>
            </a:r>
            <a:endParaRPr/>
          </a:p>
          <a:p>
            <a:pPr indent="-175259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3526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" name="Google Shape;387;p14"/>
          <p:cNvSpPr txBox="1"/>
          <p:nvPr>
            <p:ph idx="4294967295" type="title"/>
          </p:nvPr>
        </p:nvSpPr>
        <p:spPr>
          <a:xfrm>
            <a:off x="457200" y="457200"/>
            <a:ext cx="8686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FIZIKAL TANAH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 txBox="1"/>
          <p:nvPr>
            <p:ph idx="1" type="body"/>
          </p:nvPr>
        </p:nvSpPr>
        <p:spPr>
          <a:xfrm>
            <a:off x="736600" y="1447800"/>
            <a:ext cx="8026400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Ditentukan dengan mengasingkan jumlah pasir, kelodak dan liat dalam tanah dan menentukan peratus setiap komponen itu.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Kelas tekstur dinamakan berdasarkan peratus pasir, kelodak dan liat.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 nama diletakkan pada Textural Triangle yang mengasingkan pelbagai peratus komponen yang berasingan</a:t>
            </a:r>
            <a:endParaRPr/>
          </a:p>
        </p:txBody>
      </p:sp>
      <p:sp>
        <p:nvSpPr>
          <p:cNvPr id="393" name="Google Shape;393;p15"/>
          <p:cNvSpPr txBox="1"/>
          <p:nvPr>
            <p:ph idx="4294967295" type="title"/>
          </p:nvPr>
        </p:nvSpPr>
        <p:spPr>
          <a:xfrm>
            <a:off x="457200" y="457200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wentieth Century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Samb…..  4. TEKSTUR</a:t>
            </a:r>
            <a:br>
              <a:rPr b="1" i="0" lang="en-US" sz="2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11175"/>
            <a:ext cx="8229600" cy="5378450"/>
          </a:xfrm>
          <a:prstGeom prst="rect">
            <a:avLst/>
          </a:prstGeom>
          <a:noFill/>
          <a:ln cap="flat" cmpd="sng" w="76200">
            <a:solidFill>
              <a:srgbClr val="808000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399" name="Google Shape;399;p16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CARTA SEGITIGA (USDA)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-304800" y="6137275"/>
            <a:ext cx="9685337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Carta segitiga Ferret untuk pengelasan tekstur tanah.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(Wilun &amp; Starzewski 1972)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>
            <p:ph idx="1" type="body"/>
          </p:nvPr>
        </p:nvSpPr>
        <p:spPr>
          <a:xfrm>
            <a:off x="457200" y="1643062"/>
            <a:ext cx="8229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5. KEUPAYAAN PEGANG AIR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Dipengaruhi oleh tekstur, bahan organik, ruang antara liang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Pegangan antara air dan liat agak kuat- lebih liat, maka lebih banyak air dipegang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Had tepu : Kesemua ruang dipenuhi air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Had ladang (field capacity ) - : Kandungan air tanah di mana air dipegang melawan daya graviti selepas 48 jam hujan/ pengairan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Had layu kekal : kandungan di mana pokok akan layu terus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Had air tersedia : Air yang tanah dapat simpan, yang boleh diambil oleh tanaman. Ia dipegang antara had ladang dan had layu</a:t>
            </a:r>
            <a:endParaRPr/>
          </a:p>
          <a:p>
            <a:pPr indent="-23526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" name="Google Shape;406;p17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FIZIKAL TANAH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idx="1" type="body"/>
          </p:nvPr>
        </p:nvSpPr>
        <p:spPr>
          <a:xfrm>
            <a:off x="304800" y="1571625"/>
            <a:ext cx="8686800" cy="433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808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AutoNum type="arabicPeriod"/>
            </a:pPr>
            <a:r>
              <a:rPr b="1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KOLOID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Zarah tanah yang bersaiz &lt;0.001 mm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Terdiri dari bahagian tanah yang aktif secara kimia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Koloid ada cas –ve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Jumlah cas –ve dipanggil KPK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Ion bercas +ve dijerap (dipegang) pada permukaan koloid tersebut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Pertukaran kation bertugarganti berlaku antara fasa pepejal dan cecair</a:t>
            </a:r>
            <a:endParaRPr/>
          </a:p>
        </p:txBody>
      </p:sp>
      <p:sp>
        <p:nvSpPr>
          <p:cNvPr id="412" name="Google Shape;412;p18"/>
          <p:cNvSpPr txBox="1"/>
          <p:nvPr>
            <p:ph idx="4294967295" type="title"/>
          </p:nvPr>
        </p:nvSpPr>
        <p:spPr>
          <a:xfrm>
            <a:off x="457200" y="4572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200"/>
              <a:buFont typeface="Twentieth Century"/>
              <a:buNone/>
            </a:pPr>
            <a:br>
              <a:rPr b="1" i="0" lang="en-US" sz="22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2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5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KIMIA TANAH</a:t>
            </a:r>
            <a:r>
              <a:rPr b="1" i="0" lang="en-US" sz="1800" u="none" cap="none" strike="noStrike">
                <a:solidFill>
                  <a:srgbClr val="8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br>
              <a:rPr b="1" i="0" lang="en-US" sz="22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2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/>
          <p:nvPr>
            <p:ph idx="1" type="body"/>
          </p:nvPr>
        </p:nvSpPr>
        <p:spPr>
          <a:xfrm>
            <a:off x="381000" y="1500187"/>
            <a:ext cx="8610600" cy="535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KEUPAYAAN PERTUKARAN KATION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Kuantiti kation yang dipegang (terjerap) dalam tanah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Keupayaan tanah memegang kation dan melepaskannya ke dalam larutan tanah untuk diambil pokok – menunjukkan keupayaan tanah membekal 3 nutrien utama tanaman iaitu Ca, Mg dan K.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Susunan kekuatan jerapan :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rPr b="0" i="0" lang="en-US" sz="23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	</a:t>
            </a:r>
            <a:r>
              <a:rPr b="1" i="0" lang="en-US" sz="23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H+ &gt; Ca++ &gt; Mg++ &gt; K+ &gt; Na+</a:t>
            </a:r>
            <a:endParaRPr b="1" i="0" sz="23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KPK rendah – tidak subur, nutrien cepat hilang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KPK tinggi – lebih subur, simpan nutrien lebih tinggi dan lama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❑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KPK dipengaruhi: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⮚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Liat dan tinggi kandungan bahan organik – nilai   KPK tinggi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⮚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Tanah berpasir – KPK rendah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Char char="⮚"/>
            </a:pPr>
            <a:r>
              <a:rPr b="1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Tanah liat laut dan tanah organik – KPK tinggi</a:t>
            </a:r>
            <a:endParaRPr/>
          </a:p>
          <a:p>
            <a:pPr indent="-23145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t/>
            </a:r>
            <a:endParaRPr b="1" baseline="30000" i="0" sz="23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3145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t/>
            </a:r>
            <a:endParaRPr b="1" baseline="30000" i="0" sz="23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" name="Google Shape;418;p19"/>
          <p:cNvSpPr txBox="1"/>
          <p:nvPr>
            <p:ph idx="4294967295" type="title"/>
          </p:nvPr>
        </p:nvSpPr>
        <p:spPr>
          <a:xfrm>
            <a:off x="457200" y="304800"/>
            <a:ext cx="8686800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SIFAT KIMIA TANAH</a:t>
            </a:r>
            <a:r>
              <a:rPr b="1" i="0" lang="en-US" sz="1800" u="none" cap="none" strike="noStrike">
                <a:solidFill>
                  <a:srgbClr val="8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AGROSTOLOGI/AGRONOMI</a:t>
            </a:r>
            <a:endParaRPr/>
          </a:p>
        </p:txBody>
      </p:sp>
      <p:sp>
        <p:nvSpPr>
          <p:cNvPr id="304" name="Google Shape;304;p2"/>
          <p:cNvSpPr txBox="1"/>
          <p:nvPr>
            <p:ph idx="1" type="body"/>
          </p:nvPr>
        </p:nvSpPr>
        <p:spPr>
          <a:xfrm>
            <a:off x="500062" y="1857375"/>
            <a:ext cx="8266112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30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AGROSTOLOGI</a:t>
            </a:r>
            <a:endParaRPr/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Cabang dari Ilmu </a:t>
            </a:r>
            <a:r>
              <a:rPr b="1" i="1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botani</a:t>
            </a:r>
            <a:r>
              <a:rPr b="1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yang mengkaji tentang rumput</a:t>
            </a:r>
            <a:endParaRPr/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1" i="0" sz="30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b="1" i="0" lang="en-US" sz="37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Agronomi</a:t>
            </a:r>
            <a:endParaRPr/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r>
              <a:rPr b="1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AGROS”	</a:t>
            </a:r>
            <a:r>
              <a:rPr b="0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/ Ladang</a:t>
            </a:r>
            <a:endParaRPr/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“NOMOS”</a:t>
            </a:r>
            <a:r>
              <a:rPr b="0" i="0" lang="en-US" sz="3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Urus / Susun</a:t>
            </a:r>
            <a:endParaRPr/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r>
              <a:rPr b="0" i="0" lang="en-US" sz="27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Ilmu pertanian yang berkaitan dengan pengurusan tanaman termasuk sains tanah.</a:t>
            </a:r>
            <a:endParaRPr/>
          </a:p>
          <a:p>
            <a:pPr indent="-21621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914400"/>
            <a:ext cx="6096000" cy="4572000"/>
          </a:xfrm>
          <a:prstGeom prst="rect">
            <a:avLst/>
          </a:prstGeom>
          <a:noFill/>
          <a:ln cap="flat" cmpd="sng" w="76200">
            <a:solidFill>
              <a:srgbClr val="808000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424" name="Google Shape;424;p20"/>
          <p:cNvSpPr txBox="1"/>
          <p:nvPr/>
        </p:nvSpPr>
        <p:spPr>
          <a:xfrm>
            <a:off x="4327525" y="3084512"/>
            <a:ext cx="14636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4038600" y="3048000"/>
            <a:ext cx="1368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KOLOID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BERMASALAH</a:t>
            </a:r>
            <a:endParaRPr/>
          </a:p>
        </p:txBody>
      </p:sp>
      <p:sp>
        <p:nvSpPr>
          <p:cNvPr id="431" name="Google Shape;431;p2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Tanah yang bermasalah ialah tanah yang tidak sesuai untuk aktiviti pertanian kerana sifat fizikal dan kimianya.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Asid Sulfat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Bris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Gambut		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BERMASALAH</a:t>
            </a:r>
            <a:endParaRPr/>
          </a:p>
        </p:txBody>
      </p:sp>
      <p:sp>
        <p:nvSpPr>
          <p:cNvPr id="437" name="Google Shape;437;p2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	Tanah Asid Sulfat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pH  kurang dari 3.5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Mengandungi lebih 0.1% sulfat larut air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Terdapat kebanyakan ditepi pantai Kelantan, Pahang, Johor, Melaka dan Selangor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Termasuk siri Ledu, Linau, Guar dan Parit Botak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BERMASALAH</a:t>
            </a:r>
            <a:endParaRPr/>
          </a:p>
        </p:txBody>
      </p:sp>
      <p:sp>
        <p:nvSpPr>
          <p:cNvPr id="443" name="Google Shape;443;p2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Tanah Bris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Struktur berpasir- tidak sesuai kepada aktiviti pertanian seperti tanah bekas lombong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Dengan pengurusan intensif, ia dapat digunakan untuk penanaman seperti tembakau, tembikai, gajus dsb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Kebanyakan dipantai timur Kelantan, Pahang dan Trengganu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BERMASALAH</a:t>
            </a:r>
            <a:endParaRPr/>
          </a:p>
        </p:txBody>
      </p:sp>
      <p:sp>
        <p:nvSpPr>
          <p:cNvPr id="449" name="Google Shape;449;p2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Tanah Gambut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Kandungan bahan organik melebehi 65%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Kandungan mineral rendah dan tak berstruktur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pH antara 3.0 - 4.5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Histosol berair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Terdapat dikawasan paya- Bahan organik tidak dapat dioksidkan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BERMASALAH</a:t>
            </a:r>
            <a:endParaRPr/>
          </a:p>
        </p:txBody>
      </p:sp>
      <p:sp>
        <p:nvSpPr>
          <p:cNvPr id="456" name="Google Shape;456;p2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Tanah Gambut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Terdapat dikawasan tepi pantai (Johor, Selangor, Sabah, Serawak….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sng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utama- penanaman nenas di Johor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PENGELASAN TANAH</a:t>
            </a:r>
            <a:endParaRPr/>
          </a:p>
        </p:txBody>
      </p:sp>
      <p:sp>
        <p:nvSpPr>
          <p:cNvPr id="462" name="Google Shape;462;p2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Berasaskan kepada faktor limitasi tanah, tanah boleh dibahagikan kepada 5 kelas: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Kelas 1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Tidak mempunyai limitasi atau limitasi minor sahaja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Rata, kandungan nutrient dan keupayaan memegang air tinggi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PENGELASAN TANAH</a:t>
            </a:r>
            <a:endParaRPr/>
          </a:p>
        </p:txBody>
      </p:sp>
      <p:sp>
        <p:nvSpPr>
          <p:cNvPr id="468" name="Google Shape;468;p2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0" i="0" lang="en-US" sz="29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Kelas 2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Mempunyai limitasi sederhana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Memerlukan pengurusan yang lebih seperti mengawal hakisan dan membaiki saliran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Kelas 3</a:t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Mempunyai lebih dari satu limitasi sederhana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Sesuai kepada beberapa jenis tanaman sahaja</a:t>
            </a:r>
            <a:endParaRPr/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PENGELASAN TANAH</a:t>
            </a:r>
            <a:endParaRPr/>
          </a:p>
        </p:txBody>
      </p:sp>
      <p:sp>
        <p:nvSpPr>
          <p:cNvPr id="474" name="Google Shape;474;p2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0" i="0" lang="en-US" sz="29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Kelas 4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Mempunyai lebih dari satu limitasi teruk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Pengurusan tertentu perlu dibuat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Kelas 5</a:t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Sekurang-kurangnya mempunyai satu limitasi teruk- tidak sesuai untuk perusahaan tanaman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Kos pemulihan amat tinggi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aliiasi" id="479" name="Google Shape;4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1000"/>
            <a:ext cx="77724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 txBox="1"/>
          <p:nvPr>
            <p:ph idx="1" type="body"/>
          </p:nvPr>
        </p:nvSpPr>
        <p:spPr>
          <a:xfrm>
            <a:off x="304800" y="1677987"/>
            <a:ext cx="8686800" cy="423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Tanah adalah bahan semulajadi, terbentuk dari bahan-bahan mineral dan organik, yang melitupi sebahagian permukaan bumi, mengandungi bahan hidupan dan boleh menyokong tumbuh-tumbuhan, dan terdapat juga tempat-tempat yang telah diubah oleh aktiviti manusia.</a:t>
            </a:r>
            <a:endParaRPr/>
          </a:p>
        </p:txBody>
      </p:sp>
      <p:sp>
        <p:nvSpPr>
          <p:cNvPr id="310" name="Google Shape;310;p3"/>
          <p:cNvSpPr txBox="1"/>
          <p:nvPr>
            <p:ph idx="4294967295" type="title"/>
          </p:nvPr>
        </p:nvSpPr>
        <p:spPr>
          <a:xfrm>
            <a:off x="457200" y="457200"/>
            <a:ext cx="868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Twentieth Century"/>
              <a:buNone/>
            </a:pPr>
            <a:r>
              <a:rPr b="1" i="0" lang="en-US" sz="29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DEFINISI MENGIKUT ‘Soil Taxonomy’</a:t>
            </a:r>
            <a:br>
              <a:rPr b="1" i="0" lang="en-US" sz="29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9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(USDA, 1997)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wentieth Century"/>
              <a:buNone/>
            </a:pP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KESESUAIAN KAWASAN </a:t>
            </a:r>
            <a:b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PASTURA &amp; FODER</a:t>
            </a:r>
            <a:endParaRPr/>
          </a:p>
        </p:txBody>
      </p:sp>
      <p:sp>
        <p:nvSpPr>
          <p:cNvPr id="485" name="Google Shape;485;p30"/>
          <p:cNvSpPr txBox="1"/>
          <p:nvPr>
            <p:ph idx="1" type="body"/>
          </p:nvPr>
        </p:nvSpPr>
        <p:spPr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Beberapa faktor menentukan kesesuaian kawasan pastura:</a:t>
            </a:r>
            <a:endParaRPr/>
          </a:p>
          <a:p>
            <a:pPr indent="-273049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Tanah:</a:t>
            </a:r>
            <a:endParaRPr b="0" i="0" sz="2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🞫"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subur hingga sederhana subur</a:t>
            </a:r>
            <a:endParaRPr/>
          </a:p>
          <a:p>
            <a:pPr indent="-13335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 2. Iklim</a:t>
            </a:r>
            <a:endParaRPr b="0" i="0" sz="25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🞫"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Spesis tertentu sesuai bagi iklim tertentu</a:t>
            </a:r>
            <a:endParaRPr/>
          </a:p>
          <a:p>
            <a:pPr indent="-22860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🞫"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Kawasan tropika yang mempunyai cahaya matahari yang cukup sesuai untuk pertumbuhan pastura</a:t>
            </a:r>
            <a:endParaRPr/>
          </a:p>
          <a:p>
            <a:pPr indent="-13335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wentieth Century"/>
              <a:buNone/>
            </a:pP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KESESUAIAN KAWASAN </a:t>
            </a:r>
            <a:b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PASTURA &amp; FODER</a:t>
            </a:r>
            <a:endParaRPr/>
          </a:p>
        </p:txBody>
      </p:sp>
      <p:sp>
        <p:nvSpPr>
          <p:cNvPr id="491" name="Google Shape;491;p3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3. Topografi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Sesuai bagi semua kawasan (rata hingga beralun)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Kawasan yang berbukit curam tidak sesuai kerana menyusahkan pengurusan pastura dan membahayakan ternakan.			</a:t>
            </a:r>
            <a:endParaRPr/>
          </a:p>
          <a:p>
            <a:pPr indent="-23145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wentieth Century"/>
              <a:buNone/>
            </a:pP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KESESUAIAN KAWASAN </a:t>
            </a:r>
            <a:b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PASTURA &amp; FODER</a:t>
            </a:r>
            <a:endParaRPr/>
          </a:p>
        </p:txBody>
      </p:sp>
      <p:sp>
        <p:nvSpPr>
          <p:cNvPr id="497" name="Google Shape;497;p3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0" i="0" lang="en-US" sz="2900" u="non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Sumber bekalan air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Air penting untuk minuman ternakan dan aktiviti kandang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Sumber air yang banyak boleh diperolehi dari kolam dan sungai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Sumber air bersih boleh diperolehi dari telaga/ perigi 	</a:t>
            </a:r>
            <a:endParaRPr/>
          </a:p>
          <a:p>
            <a:pPr indent="-23145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rgbClr val="00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PEMBUKAAN KAWASAN FODER DAN PASTURA</a:t>
            </a:r>
            <a:endParaRPr/>
          </a:p>
        </p:txBody>
      </p:sp>
      <p:sp>
        <p:nvSpPr>
          <p:cNvPr id="503" name="Google Shape;503;p3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terlibat: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Ukur tanah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Membersih kawasan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Penyediaan infrastruktur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Penyediaan tanah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Penanaman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PEMBUKAAN KAWASAN FODER DAN PASTURA</a:t>
            </a:r>
            <a:endParaRPr/>
          </a:p>
        </p:txBody>
      </p:sp>
      <p:sp>
        <p:nvSpPr>
          <p:cNvPr id="509" name="Google Shape;509;p3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Sebelum aktiviti dimulakan, perancangan teliti perlu dibuat: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Modal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Maklumat kawasan (topografi, sumber air dsb)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Maklumat cuaca( purata 10 tahun)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Kalendar aktiviti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rgbClr val="00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PEMBUKAAN KAWASAN FODER DAN PASTURA</a:t>
            </a:r>
            <a:endParaRPr/>
          </a:p>
        </p:txBody>
      </p:sp>
      <p:sp>
        <p:nvSpPr>
          <p:cNvPr id="515" name="Google Shape;515;p3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Ukur tanah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Mendapat maklumat polar kesesuaian tanah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Menolak hutan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Manual (kapak), mekanikal (Gergaji rantai dan buldozer)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Menolak, mengumpul dan membakar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Twentieth Century"/>
              <a:buNone/>
            </a:pPr>
            <a:r>
              <a:rPr b="0" i="0" lang="en-US" sz="37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Pembukaan Hutan/Belukar</a:t>
            </a:r>
            <a:endParaRPr/>
          </a:p>
        </p:txBody>
      </p:sp>
      <p:sp>
        <p:nvSpPr>
          <p:cNvPr id="521" name="Google Shape;521;p3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1" i="0" sz="29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Pengunaan </a:t>
            </a:r>
            <a:r>
              <a:rPr b="1" i="1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Excavator/buldozer/backhoe/chain saw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EXCAVATOR" id="522" name="Google Shape;5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562" y="2928937"/>
            <a:ext cx="2951162" cy="2203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23" name="Google Shape;523;p36"/>
          <p:cNvSpPr txBox="1"/>
          <p:nvPr/>
        </p:nvSpPr>
        <p:spPr>
          <a:xfrm>
            <a:off x="1000125" y="3500437"/>
            <a:ext cx="4357687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Tujuan : Memusnah pokok, rata tanah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rgbClr val="00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PEMBUKAAN KAWASAN FODER DAN PASTURA</a:t>
            </a:r>
            <a:endParaRPr/>
          </a:p>
        </p:txBody>
      </p:sp>
      <p:sp>
        <p:nvSpPr>
          <p:cNvPr id="529" name="Google Shape;529;p3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49" lvl="1" marL="639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Pembakaran kedua dibuat bila kayu dari pembakaran pertama masih tinggal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Pembinaan infrastruktur ladang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Pembinaan jalan ladang, pagar bangunan pejabat, stor, kandang dsb		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rgbClr val="00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AKTIVITI PEMBUKAAN KAWASAN FODER DAN PASTURA</a:t>
            </a:r>
            <a:endParaRPr/>
          </a:p>
        </p:txBody>
      </p:sp>
      <p:sp>
        <p:nvSpPr>
          <p:cNvPr id="536" name="Google Shape;536;p3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Penyediaan tanah</a:t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Dibuat pada musim kemarau, kerana: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Memastikan rumpai mati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Menyenangkan kerja-kerja membajak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Mengelakkan hakisan tanah</a:t>
            </a:r>
            <a:endParaRPr/>
          </a:p>
          <a:p>
            <a:pPr indent="-23145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 txBox="1"/>
          <p:nvPr>
            <p:ph type="title"/>
          </p:nvPr>
        </p:nvSpPr>
        <p:spPr>
          <a:xfrm>
            <a:off x="457200" y="27463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Times New Roman"/>
              <a:buNone/>
            </a:pPr>
            <a:r>
              <a:rPr b="1" i="0" lang="en-US" sz="25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CARTA ALIR : KAEDAH  PENYEDIAAN TANAH </a:t>
            </a:r>
            <a:endParaRPr/>
          </a:p>
        </p:txBody>
      </p:sp>
      <p:graphicFrame>
        <p:nvGraphicFramePr>
          <p:cNvPr id="542" name="Google Shape;542;p39"/>
          <p:cNvGraphicFramePr/>
          <p:nvPr/>
        </p:nvGraphicFramePr>
        <p:xfrm>
          <a:off x="1763712" y="712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{63805DD4-AE45-467D-B3C2-D3394CE16BE4}</a:tableStyleId>
              </a:tblPr>
              <a:tblGrid>
                <a:gridCol w="4632325"/>
                <a:gridCol w="3511550"/>
              </a:tblGrid>
              <a:tr h="57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58BB8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558BB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AKTIVITI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3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MERACUN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63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MEMBAJAK PIRING PER-1 (</a:t>
                      </a:r>
                      <a:r>
                        <a:rPr b="1" i="1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PLOUGHING</a:t>
                      </a: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233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5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MENABUR BAJA ORGANIK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528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MEMBAJAK SIKAT (</a:t>
                      </a:r>
                      <a:r>
                        <a:rPr b="1" i="1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HARROWING</a:t>
                      </a: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55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PENGAPURAN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5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MEMBAJAK PUTAR (</a:t>
                      </a:r>
                      <a:r>
                        <a:rPr b="1" i="1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ROTOVATING</a:t>
                      </a: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8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wentieth Century"/>
                        <a:buNone/>
                      </a:pPr>
                      <a:r>
                        <a:t/>
                      </a:r>
                      <a:endParaRPr b="1" i="0" sz="9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PENANAMAN DAN PEMBAJAAN PERMULAAN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6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PENUAIAN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  <a:tr h="3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1" i="0" lang="en-US" sz="9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MERUMPAI DAN PEMBAJAAN PENGURUSAN</a:t>
                      </a:r>
                      <a:endParaRPr/>
                    </a:p>
                  </a:txBody>
                  <a:tcPr marT="38225" marB="38225" marR="76450" marL="7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8225" marB="38225" marR="76450" marL="76450"/>
                </a:tc>
              </a:tr>
            </a:tbl>
          </a:graphicData>
        </a:graphic>
      </p:graphicFrame>
      <p:sp>
        <p:nvSpPr>
          <p:cNvPr id="543" name="Google Shape;543;p39"/>
          <p:cNvSpPr/>
          <p:nvPr/>
        </p:nvSpPr>
        <p:spPr>
          <a:xfrm>
            <a:off x="3935412" y="5229225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39"/>
          <p:cNvSpPr/>
          <p:nvPr/>
        </p:nvSpPr>
        <p:spPr>
          <a:xfrm>
            <a:off x="3921125" y="4724400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39"/>
          <p:cNvSpPr/>
          <p:nvPr/>
        </p:nvSpPr>
        <p:spPr>
          <a:xfrm>
            <a:off x="3975100" y="3068637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3940175" y="4149725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39"/>
          <p:cNvSpPr/>
          <p:nvPr/>
        </p:nvSpPr>
        <p:spPr>
          <a:xfrm>
            <a:off x="3995737" y="2276475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3995737" y="1571625"/>
            <a:ext cx="100012" cy="187325"/>
          </a:xfrm>
          <a:prstGeom prst="downArrow">
            <a:avLst>
              <a:gd fmla="val 16733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39"/>
          <p:cNvSpPr/>
          <p:nvPr/>
        </p:nvSpPr>
        <p:spPr>
          <a:xfrm>
            <a:off x="3963987" y="5732462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39"/>
          <p:cNvSpPr/>
          <p:nvPr/>
        </p:nvSpPr>
        <p:spPr>
          <a:xfrm>
            <a:off x="3978275" y="3573462"/>
            <a:ext cx="122237" cy="206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39"/>
          <p:cNvSpPr/>
          <p:nvPr/>
        </p:nvSpPr>
        <p:spPr>
          <a:xfrm rot="-6000000">
            <a:off x="4500562" y="5495925"/>
            <a:ext cx="512762" cy="465137"/>
          </a:xfrm>
          <a:prstGeom prst="curvedUpArrow">
            <a:avLst>
              <a:gd fmla="val 11822" name="adj1"/>
              <a:gd fmla="val 19155" name="adj2"/>
              <a:gd fmla="val 5400" name="adj3"/>
            </a:avLst>
          </a:pr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4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wentieth Century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PEMBENTUKAN TANAH</a:t>
            </a:r>
            <a:endParaRPr/>
          </a:p>
        </p:txBody>
      </p:sp>
      <p:pic>
        <p:nvPicPr>
          <p:cNvPr descr="5 soil forming factors" id="317" name="Google Shape;3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47800"/>
            <a:ext cx="8153400" cy="50292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0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0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Bertujuan untuk memusnahkan rumpai </a:t>
            </a:r>
            <a:endParaRPr/>
          </a:p>
        </p:txBody>
      </p:sp>
      <p:sp>
        <p:nvSpPr>
          <p:cNvPr id="557" name="Google Shape;557;p40"/>
          <p:cNvSpPr txBox="1"/>
          <p:nvPr/>
        </p:nvSpPr>
        <p:spPr>
          <a:xfrm>
            <a:off x="1692275" y="642937"/>
            <a:ext cx="61198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558BB8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3200" u="none">
                <a:solidFill>
                  <a:srgbClr val="558BB8"/>
                </a:solidFill>
                <a:latin typeface="Arial"/>
                <a:ea typeface="Arial"/>
                <a:cs typeface="Arial"/>
                <a:sym typeface="Arial"/>
              </a:rPr>
              <a:t>MERACUN</a:t>
            </a:r>
            <a:endParaRPr/>
          </a:p>
        </p:txBody>
      </p:sp>
      <p:sp>
        <p:nvSpPr>
          <p:cNvPr id="558" name="Google Shape;558;p40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40"/>
          <p:cNvSpPr txBox="1"/>
          <p:nvPr/>
        </p:nvSpPr>
        <p:spPr>
          <a:xfrm>
            <a:off x="214312" y="1643062"/>
            <a:ext cx="45005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boom sprayer</a:t>
            </a:r>
            <a:endParaRPr/>
          </a:p>
        </p:txBody>
      </p:sp>
      <p:pic>
        <p:nvPicPr>
          <p:cNvPr descr="MVC-210S" id="560" name="Google Shape;5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2" y="1357312"/>
            <a:ext cx="4000500" cy="4143375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" id="561" name="Google Shape;56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786062"/>
            <a:ext cx="3197225" cy="2743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 txBox="1"/>
          <p:nvPr>
            <p:ph idx="1" type="body"/>
          </p:nvPr>
        </p:nvSpPr>
        <p:spPr>
          <a:xfrm>
            <a:off x="428625" y="2714625"/>
            <a:ext cx="8358187" cy="108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1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Plough </a:t>
            </a: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kali pertama untuk 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Membalikkan tanah bawah ke atas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Mendedahkan rumpai kepada cahaya 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matahari </a:t>
            </a:r>
            <a:endParaRPr/>
          </a:p>
        </p:txBody>
      </p:sp>
      <p:sp>
        <p:nvSpPr>
          <p:cNvPr id="567" name="Google Shape;567;p41"/>
          <p:cNvSpPr txBox="1"/>
          <p:nvPr/>
        </p:nvSpPr>
        <p:spPr>
          <a:xfrm>
            <a:off x="1643062" y="357187"/>
            <a:ext cx="69516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558BB8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MEMBAJAK PIRING/ </a:t>
            </a:r>
            <a:r>
              <a:rPr b="0" i="1" lang="en-US" sz="2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PLOUGHING</a:t>
            </a:r>
            <a:endParaRPr/>
          </a:p>
        </p:txBody>
      </p:sp>
      <p:sp>
        <p:nvSpPr>
          <p:cNvPr id="568" name="Google Shape;568;p41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1"/>
          <p:cNvSpPr txBox="1"/>
          <p:nvPr/>
        </p:nvSpPr>
        <p:spPr>
          <a:xfrm>
            <a:off x="357187" y="1643062"/>
            <a:ext cx="45005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bajak piring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 plough</a:t>
            </a:r>
            <a:endParaRPr/>
          </a:p>
        </p:txBody>
      </p:sp>
      <p:pic>
        <p:nvPicPr>
          <p:cNvPr descr="C:\Documents and Settings\User\My Documents\My Pictures\100OLYMP\P1120497.JPG" id="570" name="Google Shape;57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687" y="1143000"/>
            <a:ext cx="3214687" cy="3786187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71" name="Google Shape;571;p41"/>
          <p:cNvSpPr txBox="1"/>
          <p:nvPr/>
        </p:nvSpPr>
        <p:spPr>
          <a:xfrm>
            <a:off x="500062" y="5143500"/>
            <a:ext cx="771525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None/>
            </a:pPr>
            <a:r>
              <a:rPr b="0" i="1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Plough </a:t>
            </a:r>
            <a:r>
              <a:rPr b="0" i="0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kali kedua / </a:t>
            </a:r>
            <a:r>
              <a:rPr b="0" i="1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cross plough </a:t>
            </a:r>
            <a:r>
              <a:rPr b="0" i="0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melengkapkan fungsi </a:t>
            </a:r>
            <a:r>
              <a:rPr b="0" i="1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plough</a:t>
            </a:r>
            <a:r>
              <a:rPr b="0" i="0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kali pertama dan memastikan akar rumpai terputus serta memudahkan aktiviti seterusnya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2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0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membekalkan bahan organik kepada tanah dan menggemburkan tanah </a:t>
            </a:r>
            <a:endParaRPr/>
          </a:p>
        </p:txBody>
      </p:sp>
      <p:sp>
        <p:nvSpPr>
          <p:cNvPr id="577" name="Google Shape;577;p42"/>
          <p:cNvSpPr txBox="1"/>
          <p:nvPr/>
        </p:nvSpPr>
        <p:spPr>
          <a:xfrm>
            <a:off x="1692275" y="642937"/>
            <a:ext cx="6665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MENABUR BAJA ORGANIK</a:t>
            </a:r>
            <a:endParaRPr/>
          </a:p>
        </p:txBody>
      </p:sp>
      <p:sp>
        <p:nvSpPr>
          <p:cNvPr id="578" name="Google Shape;578;p42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214312" y="1643062"/>
            <a:ext cx="45005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manure spreader</a:t>
            </a:r>
            <a:endParaRPr/>
          </a:p>
        </p:txBody>
      </p:sp>
      <p:pic>
        <p:nvPicPr>
          <p:cNvPr descr="C:\Documents and Settings\Administrator\Desktop\m. spreader\P9100104.JPG" id="580" name="Google Shape;5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687" y="1857375"/>
            <a:ext cx="3143250" cy="3081337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Documents and Settings\Administrator\Desktop\New Folder\IMG_1893.jpg" id="581" name="Google Shape;58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7" y="2714625"/>
            <a:ext cx="4286250" cy="3071812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3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menyikat ketulan tanah menjadi lebih kecil dan memecahkan ketulan tanah yang besar</a:t>
            </a:r>
            <a:endParaRPr/>
          </a:p>
        </p:txBody>
      </p:sp>
      <p:sp>
        <p:nvSpPr>
          <p:cNvPr id="587" name="Google Shape;587;p43"/>
          <p:cNvSpPr txBox="1"/>
          <p:nvPr/>
        </p:nvSpPr>
        <p:spPr>
          <a:xfrm>
            <a:off x="1692275" y="642937"/>
            <a:ext cx="66659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MEMBAJAK SIKAT/ HARROWING</a:t>
            </a:r>
            <a:endParaRPr/>
          </a:p>
        </p:txBody>
      </p:sp>
      <p:sp>
        <p:nvSpPr>
          <p:cNvPr id="588" name="Google Shape;588;p43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43"/>
          <p:cNvSpPr txBox="1"/>
          <p:nvPr/>
        </p:nvSpPr>
        <p:spPr>
          <a:xfrm>
            <a:off x="214312" y="1643062"/>
            <a:ext cx="450056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bajak sikat</a:t>
            </a:r>
            <a:r>
              <a:rPr b="0" i="1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 harrow</a:t>
            </a:r>
            <a:endParaRPr/>
          </a:p>
        </p:txBody>
      </p:sp>
      <p:pic>
        <p:nvPicPr>
          <p:cNvPr descr="F:\104NIKON\DSCN1535.JPG" id="590" name="Google Shape;5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5" y="1285875"/>
            <a:ext cx="3786187" cy="3857625"/>
          </a:xfrm>
          <a:prstGeom prst="rect">
            <a:avLst/>
          </a:prstGeom>
          <a:noFill/>
          <a:ln cap="flat" cmpd="sng" w="12700">
            <a:solidFill>
              <a:srgbClr val="E8D19D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4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0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mengurangkan keasidan tanah dengan meningkatkan pH tanah </a:t>
            </a:r>
            <a:endParaRPr/>
          </a:p>
        </p:txBody>
      </p:sp>
      <p:sp>
        <p:nvSpPr>
          <p:cNvPr id="596" name="Google Shape;596;p44"/>
          <p:cNvSpPr txBox="1"/>
          <p:nvPr/>
        </p:nvSpPr>
        <p:spPr>
          <a:xfrm>
            <a:off x="1500187" y="642937"/>
            <a:ext cx="72151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800" u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MENABUR KAPUR</a:t>
            </a:r>
            <a:endParaRPr/>
          </a:p>
        </p:txBody>
      </p:sp>
      <p:sp>
        <p:nvSpPr>
          <p:cNvPr id="597" name="Google Shape;597;p44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44"/>
          <p:cNvSpPr txBox="1"/>
          <p:nvPr/>
        </p:nvSpPr>
        <p:spPr>
          <a:xfrm>
            <a:off x="214312" y="1643062"/>
            <a:ext cx="45005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spinner broadcaster</a:t>
            </a:r>
            <a:endParaRPr/>
          </a:p>
        </p:txBody>
      </p:sp>
      <p:pic>
        <p:nvPicPr>
          <p:cNvPr descr="IMG_2412" id="599" name="Google Shape;5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3000375"/>
            <a:ext cx="3571875" cy="2643187"/>
          </a:xfrm>
          <a:prstGeom prst="rect">
            <a:avLst/>
          </a:prstGeom>
          <a:noFill/>
          <a:ln cap="flat" cmpd="sng" w="57150">
            <a:solidFill>
              <a:srgbClr val="B95B2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220px-Spreading_lime_on_a_Devon_field" id="600" name="Google Shape;60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2" y="1857375"/>
            <a:ext cx="3714750" cy="3571875"/>
          </a:xfrm>
          <a:prstGeom prst="rect">
            <a:avLst/>
          </a:prstGeom>
          <a:noFill/>
          <a:ln cap="flat" cmpd="sng" w="38100">
            <a:solidFill>
              <a:srgbClr val="B95B2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/>
          <p:nvPr>
            <p:ph type="title"/>
          </p:nvPr>
        </p:nvSpPr>
        <p:spPr>
          <a:xfrm>
            <a:off x="457200" y="268287"/>
            <a:ext cx="82296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wentieth Century"/>
              <a:buNone/>
            </a:pPr>
            <a:r>
              <a:rPr b="1" i="0" lang="en-US" sz="3200" u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TUJUAN PENGAPURAN</a:t>
            </a:r>
            <a:endParaRPr/>
          </a:p>
        </p:txBody>
      </p:sp>
      <p:sp>
        <p:nvSpPr>
          <p:cNvPr id="606" name="Google Shape;606;p45"/>
          <p:cNvSpPr txBox="1"/>
          <p:nvPr>
            <p:ph idx="1" type="body"/>
          </p:nvPr>
        </p:nvSpPr>
        <p:spPr>
          <a:xfrm>
            <a:off x="357187" y="1857375"/>
            <a:ext cx="822960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Mengurangkan keasidan tanah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Meningkatkan pH tanah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Menyediakan kondisi/ keadaan pH yang sesuai bagi pertumbuhan biji benih dan rumput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1" i="0" lang="en-US" sz="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558BB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1" i="0" lang="en-US" sz="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memutar tanah dan menyediakan permukaan tanah yang sesuai untuk penanaman (tanah gembur, halus)</a:t>
            </a:r>
            <a:endParaRPr/>
          </a:p>
        </p:txBody>
      </p:sp>
      <p:sp>
        <p:nvSpPr>
          <p:cNvPr id="612" name="Google Shape;612;p46"/>
          <p:cNvSpPr txBox="1"/>
          <p:nvPr/>
        </p:nvSpPr>
        <p:spPr>
          <a:xfrm>
            <a:off x="1500187" y="642937"/>
            <a:ext cx="72151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558BB8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MEMBAJAK PUTAR / ROTAVATING</a:t>
            </a:r>
            <a:endParaRPr/>
          </a:p>
        </p:txBody>
      </p:sp>
      <p:sp>
        <p:nvSpPr>
          <p:cNvPr id="613" name="Google Shape;613;p46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46"/>
          <p:cNvSpPr txBox="1"/>
          <p:nvPr/>
        </p:nvSpPr>
        <p:spPr>
          <a:xfrm>
            <a:off x="214312" y="1643062"/>
            <a:ext cx="45005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bajak putar</a:t>
            </a:r>
            <a:r>
              <a:rPr b="0" i="1" lang="en-US" sz="2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 rotor</a:t>
            </a:r>
            <a:endParaRPr/>
          </a:p>
        </p:txBody>
      </p:sp>
      <p:pic>
        <p:nvPicPr>
          <p:cNvPr descr="F:\104NIKON\DSCN1549.JPG" id="615" name="Google Shape;61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0" y="1643062"/>
            <a:ext cx="3714750" cy="3929062"/>
          </a:xfrm>
          <a:prstGeom prst="rect">
            <a:avLst/>
          </a:prstGeom>
          <a:noFill/>
          <a:ln cap="flat" cmpd="sng" w="9525">
            <a:solidFill>
              <a:srgbClr val="81875A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1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endParaRPr/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untuk menyediakan makanan berasaskan rumput kepada ternakan</a:t>
            </a:r>
            <a:endParaRPr/>
          </a:p>
        </p:txBody>
      </p:sp>
      <p:sp>
        <p:nvSpPr>
          <p:cNvPr id="621" name="Google Shape;621;p47"/>
          <p:cNvSpPr txBox="1"/>
          <p:nvPr/>
        </p:nvSpPr>
        <p:spPr>
          <a:xfrm>
            <a:off x="1500187" y="642937"/>
            <a:ext cx="72151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5B2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B95B2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>
                <a:solidFill>
                  <a:srgbClr val="B95B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PENANAMAN</a:t>
            </a:r>
            <a:endParaRPr/>
          </a:p>
        </p:txBody>
      </p:sp>
      <p:sp>
        <p:nvSpPr>
          <p:cNvPr id="622" name="Google Shape;622;p47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47"/>
          <p:cNvSpPr txBox="1"/>
          <p:nvPr/>
        </p:nvSpPr>
        <p:spPr>
          <a:xfrm>
            <a:off x="285750" y="1643062"/>
            <a:ext cx="550068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spinner broadcaster, seed drill,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manual </a:t>
            </a:r>
            <a:endParaRPr/>
          </a:p>
        </p:txBody>
      </p:sp>
      <p:pic>
        <p:nvPicPr>
          <p:cNvPr descr="MVC-125S" id="624" name="Google Shape;6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2500312"/>
            <a:ext cx="4214812" cy="2928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0025" id="625" name="Google Shape;62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37" y="2643187"/>
            <a:ext cx="3357562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</a:pPr>
            <a:r>
              <a:rPr b="1" i="0" lang="en-US" sz="28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Contoh rumput</a:t>
            </a:r>
            <a:endParaRPr/>
          </a:p>
        </p:txBody>
      </p:sp>
      <p:pic>
        <p:nvPicPr>
          <p:cNvPr descr="G:\KINTAN\GAMBAR RUMPUT 3\IMG_1612.jpg" id="631" name="Google Shape;631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714500"/>
            <a:ext cx="3857625" cy="4214812"/>
          </a:xfrm>
          <a:prstGeom prst="rect">
            <a:avLst/>
          </a:prstGeom>
          <a:noFill/>
          <a:ln cap="flat" cmpd="sng" w="9525">
            <a:solidFill>
              <a:srgbClr val="D4E2ED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G:\KINTAN\GAMBAR RUMPUT 3\IMG_1648.jpg" id="632" name="Google Shape;6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500062"/>
            <a:ext cx="4143375" cy="4286250"/>
          </a:xfrm>
          <a:prstGeom prst="rect">
            <a:avLst/>
          </a:prstGeom>
          <a:noFill/>
          <a:ln cap="flat" cmpd="sng" w="10000">
            <a:solidFill>
              <a:srgbClr val="A5AB8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pic>
      <p:sp>
        <p:nvSpPr>
          <p:cNvPr id="633" name="Google Shape;633;p48"/>
          <p:cNvSpPr txBox="1"/>
          <p:nvPr/>
        </p:nvSpPr>
        <p:spPr>
          <a:xfrm>
            <a:off x="1643062" y="3000375"/>
            <a:ext cx="17859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rPr b="1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Guinea</a:t>
            </a:r>
            <a:endParaRPr/>
          </a:p>
        </p:txBody>
      </p:sp>
      <p:sp>
        <p:nvSpPr>
          <p:cNvPr id="634" name="Google Shape;634;p48"/>
          <p:cNvSpPr txBox="1"/>
          <p:nvPr/>
        </p:nvSpPr>
        <p:spPr>
          <a:xfrm>
            <a:off x="5357812" y="3429000"/>
            <a:ext cx="2857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Napier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9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1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endParaRPr/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untuk menggantikan balik nutrien tanah yang telah diambil oleh tumbuhan</a:t>
            </a:r>
            <a:endParaRPr/>
          </a:p>
        </p:txBody>
      </p:sp>
      <p:sp>
        <p:nvSpPr>
          <p:cNvPr id="640" name="Google Shape;640;p49"/>
          <p:cNvSpPr txBox="1"/>
          <p:nvPr/>
        </p:nvSpPr>
        <p:spPr>
          <a:xfrm>
            <a:off x="1571625" y="785812"/>
            <a:ext cx="72151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5B2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B95B2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>
                <a:solidFill>
                  <a:srgbClr val="B95B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PEMBAJAAN </a:t>
            </a:r>
            <a:endParaRPr/>
          </a:p>
        </p:txBody>
      </p:sp>
      <p:sp>
        <p:nvSpPr>
          <p:cNvPr id="641" name="Google Shape;641;p49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49"/>
          <p:cNvSpPr txBox="1"/>
          <p:nvPr/>
        </p:nvSpPr>
        <p:spPr>
          <a:xfrm>
            <a:off x="0" y="2286000"/>
            <a:ext cx="49291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spinner broadcaster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  <p:pic>
        <p:nvPicPr>
          <p:cNvPr id="643" name="Google Shape;6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12" y="2143125"/>
            <a:ext cx="3571875" cy="33337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"/>
          <p:cNvSpPr txBox="1"/>
          <p:nvPr>
            <p:ph idx="1" type="body"/>
          </p:nvPr>
        </p:nvSpPr>
        <p:spPr>
          <a:xfrm>
            <a:off x="714375" y="1643062"/>
            <a:ext cx="7845425" cy="443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terbentuk daripada bahan induk melalui proses hakisan kimia, hakisan fizikal yang berterusan sejak berjuta-juta tahun dahulu-dipecahkan kepada butir-butir yang kecil secara perlahan-lahan.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Agen-agen yang menyebabkan hakisan fizikal termasuk air yang mengalir, ombak, glasier, angin dan akar tumbuhan.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</a:pP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Air hujan yang berasid (disebabkan oleh CO</a:t>
            </a:r>
            <a:r>
              <a:rPr b="0" baseline="-2500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yang larut) dan asid-asid yang dibebaskan oleh bakteria pereputan melarutkan sebahagian daripada mineral dalam batu, menyebabkan batu itu pecah atau terhakis.</a:t>
            </a:r>
            <a:endParaRPr/>
          </a:p>
        </p:txBody>
      </p:sp>
      <p:sp>
        <p:nvSpPr>
          <p:cNvPr id="323" name="Google Shape;323;p5"/>
          <p:cNvSpPr txBox="1"/>
          <p:nvPr>
            <p:ph idx="4294967295" type="title"/>
          </p:nvPr>
        </p:nvSpPr>
        <p:spPr>
          <a:xfrm>
            <a:off x="457200" y="457200"/>
            <a:ext cx="8686800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wentieth Century"/>
              <a:buNone/>
            </a:pPr>
            <a:r>
              <a:rPr b="1" i="0" lang="en-US" sz="25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PEMBENTUKAN TANAH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0"/>
          <p:cNvSpPr txBox="1"/>
          <p:nvPr>
            <p:ph idx="1" type="body"/>
          </p:nvPr>
        </p:nvSpPr>
        <p:spPr>
          <a:xfrm>
            <a:off x="428625" y="3143250"/>
            <a:ext cx="8358187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rPr b="1" i="0" lang="en-US" sz="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endParaRPr/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"/>
              <a:buFont typeface="Noto Sans Symbols"/>
              <a:buNone/>
            </a:pPr>
            <a:r>
              <a:t/>
            </a:r>
            <a:endParaRPr b="1" i="0" sz="6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Bertujuan untuk memotong/ menuai rumput untuk makanan ternakan pada umur yang sesuai</a:t>
            </a:r>
            <a:endParaRPr/>
          </a:p>
        </p:txBody>
      </p:sp>
      <p:sp>
        <p:nvSpPr>
          <p:cNvPr id="649" name="Google Shape;649;p50"/>
          <p:cNvSpPr txBox="1"/>
          <p:nvPr/>
        </p:nvSpPr>
        <p:spPr>
          <a:xfrm>
            <a:off x="1714500" y="714375"/>
            <a:ext cx="72151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558BB8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4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PENUAIAN/ PEMOTONGAN</a:t>
            </a:r>
            <a:endParaRPr/>
          </a:p>
        </p:txBody>
      </p:sp>
      <p:sp>
        <p:nvSpPr>
          <p:cNvPr id="650" name="Google Shape;650;p50"/>
          <p:cNvSpPr txBox="1"/>
          <p:nvPr/>
        </p:nvSpPr>
        <p:spPr>
          <a:xfrm>
            <a:off x="6280150" y="5032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50"/>
          <p:cNvSpPr txBox="1"/>
          <p:nvPr/>
        </p:nvSpPr>
        <p:spPr>
          <a:xfrm>
            <a:off x="214312" y="1643062"/>
            <a:ext cx="550068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 peralatan 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forage harvester, 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mesin pemotong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sabit </a:t>
            </a:r>
            <a:endParaRPr/>
          </a:p>
        </p:txBody>
      </p:sp>
      <p:pic>
        <p:nvPicPr>
          <p:cNvPr id="652" name="Google Shape;65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5" y="1571625"/>
            <a:ext cx="2786062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KINTAN\GAMBAR RUMPUT 3\IMG_1652.jpg" id="653" name="Google Shape;65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2571750"/>
            <a:ext cx="2643187" cy="3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wentieth Century"/>
              <a:buNone/>
            </a:pPr>
            <a:r>
              <a:rPr b="1" i="0" lang="en-US" sz="2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UMUR PEMOTONGAN RUMPUT BAGI RUMPUT YANG BERBEZA</a:t>
            </a:r>
            <a:endParaRPr/>
          </a:p>
        </p:txBody>
      </p:sp>
      <p:graphicFrame>
        <p:nvGraphicFramePr>
          <p:cNvPr id="659" name="Google Shape;659;p51"/>
          <p:cNvGraphicFramePr/>
          <p:nvPr/>
        </p:nvGraphicFramePr>
        <p:xfrm>
          <a:off x="500062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{63805DD4-AE45-467D-B3C2-D3394CE16BE4}</a:tableStyleId>
              </a:tblPr>
              <a:tblGrid>
                <a:gridCol w="3997325"/>
                <a:gridCol w="4217975"/>
              </a:tblGrid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2400"/>
                        <a:buFont typeface="Century Gothic"/>
                        <a:buNone/>
                      </a:pPr>
                      <a:r>
                        <a:rPr b="1" i="0" lang="en-US" sz="2400" u="none">
                          <a:solidFill>
                            <a:srgbClr val="92D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Jenis Rumput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2400"/>
                        <a:buFont typeface="Century Gothic"/>
                        <a:buNone/>
                      </a:pPr>
                      <a:r>
                        <a:rPr b="1" i="0" lang="en-US" sz="2400" u="none">
                          <a:solidFill>
                            <a:srgbClr val="92D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Umur Pemotongan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1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Panicum maximum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21-35 hari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1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Brachiaria decumbens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21–35 hari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1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Brachiaria mutica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21– 35 hari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1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Pennisetum purpureum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 – 42 hari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cap="none"/>
          </a:p>
        </p:txBody>
      </p:sp>
      <p:sp>
        <p:nvSpPr>
          <p:cNvPr id="329" name="Google Shape;329;p6"/>
          <p:cNvSpPr txBox="1"/>
          <p:nvPr>
            <p:ph idx="1" type="subTitle"/>
          </p:nvPr>
        </p:nvSpPr>
        <p:spPr>
          <a:xfrm>
            <a:off x="2362200" y="604996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  <p:graphicFrame>
        <p:nvGraphicFramePr>
          <p:cNvPr id="330" name="Google Shape;330;p6"/>
          <p:cNvGraphicFramePr/>
          <p:nvPr/>
        </p:nvGraphicFramePr>
        <p:xfrm>
          <a:off x="228600" y="228600"/>
          <a:ext cx="5943600" cy="4800600"/>
        </p:xfrm>
        <a:graphic>
          <a:graphicData uri="http://schemas.openxmlformats.org/presentationml/2006/ole">
            <mc:AlternateContent>
              <mc:Choice Requires="v">
                <p:oleObj r:id="rId4" imgH="4800600" imgW="5943600" progId="AcroExch.Document.7" spid="_x0000_s1">
                  <p:embed/>
                </p:oleObj>
              </mc:Choice>
              <mc:Fallback>
                <p:oleObj r:id="rId5" imgH="4800600" imgW="5943600" progId="AcroExch.Document.7">
                  <p:embed/>
                  <p:pic>
                    <p:nvPicPr>
                      <p:cNvPr id="330" name="Google Shape;330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8600" y="228600"/>
                        <a:ext cx="5943600" cy="4800600"/>
                      </a:xfrm>
                      <a:prstGeom prst="rect">
                        <a:avLst/>
                      </a:prstGeom>
                      <a:noFill/>
                      <a:ln cap="flat" cmpd="sng" w="57150">
                        <a:solidFill>
                          <a:schemeClr val="lt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" name="Google Shape;33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4000" y="2667000"/>
            <a:ext cx="3581400" cy="3048000"/>
          </a:xfrm>
          <a:prstGeom prst="rect">
            <a:avLst/>
          </a:prstGeom>
          <a:noFill/>
          <a:ln cap="flat" cmpd="sng" w="762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 txBox="1"/>
          <p:nvPr>
            <p:ph idx="1" type="body"/>
          </p:nvPr>
        </p:nvSpPr>
        <p:spPr>
          <a:xfrm>
            <a:off x="522287" y="1219200"/>
            <a:ext cx="7816850" cy="431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Tanah yang terbentuk akan beransur-ansur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terbentuk menjadi satu struktur yang terdiri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daripada lapisan-lapisan mendatar atau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mengufuk- dikenali sebagai horizon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Profail tanah adalah gambaran sifat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fizikal tanah dari lapisan atas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hingga lapisan batuan bawah</a:t>
            </a:r>
            <a:endParaRPr/>
          </a:p>
          <a:p>
            <a:pPr indent="-235266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Lapisan yang paling penting ialah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lapisan atas (top soil) yang subur yang 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terdiri dari reputan bahan organik</a:t>
            </a:r>
            <a:endParaRPr/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(humus)</a:t>
            </a:r>
            <a:endParaRPr/>
          </a:p>
          <a:p>
            <a:pPr indent="-235266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3526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7"/>
          <p:cNvSpPr txBox="1"/>
          <p:nvPr>
            <p:ph idx="4294967295" type="title"/>
          </p:nvPr>
        </p:nvSpPr>
        <p:spPr>
          <a:xfrm>
            <a:off x="457200" y="457200"/>
            <a:ext cx="8686800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900"/>
              <a:buFont typeface="Libre Franklin Medium"/>
              <a:buNone/>
            </a:pPr>
            <a:r>
              <a:rPr b="1" i="0" lang="en-US" sz="2900" u="none" cap="none" strike="noStrike">
                <a:solidFill>
                  <a:srgbClr val="8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PROFIL TANAH</a:t>
            </a:r>
            <a:endParaRPr/>
          </a:p>
        </p:txBody>
      </p:sp>
      <p:pic>
        <p:nvPicPr>
          <p:cNvPr descr="MVC-001S" id="338" name="Google Shape;3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685800"/>
            <a:ext cx="2438400" cy="5334000"/>
          </a:xfrm>
          <a:prstGeom prst="rect">
            <a:avLst/>
          </a:prstGeom>
          <a:noFill/>
          <a:ln cap="flat" cmpd="sng" w="57150">
            <a:solidFill>
              <a:srgbClr val="99CC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39" name="Google Shape;3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3124200"/>
            <a:ext cx="2362200" cy="3457575"/>
          </a:xfrm>
          <a:prstGeom prst="rect">
            <a:avLst/>
          </a:prstGeom>
          <a:noFill/>
          <a:ln cap="flat" cmpd="sng" w="762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"/>
          <p:cNvSpPr txBox="1"/>
          <p:nvPr>
            <p:ph idx="1" type="body"/>
          </p:nvPr>
        </p:nvSpPr>
        <p:spPr>
          <a:xfrm>
            <a:off x="228600" y="1571625"/>
            <a:ext cx="8915400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HORIZON A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Lapisan paling atas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lapisan yang mengandungi daun-daun,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batang dan akar tumbuhan.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Lapisan ini mengandungi paling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banyak organik menyebabkannya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kelihatan berwarna gelap.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HORIZON B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Berwarna muda sedikit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kerana kandungan bahan organiknya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adalah kurang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Ia mengandungi sedikit hidupan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 bahan organik kecuali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akar-akar tumbuhan yang pjg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HORIZON C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Mengandungi sangat sedikit 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atau tiada langsung organisma hidup.</a:t>
            </a:r>
            <a:endParaRPr/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Kandungan bahan organik hampir tiada langsung.</a:t>
            </a:r>
            <a:endParaRPr/>
          </a:p>
        </p:txBody>
      </p:sp>
      <p:pic>
        <p:nvPicPr>
          <p:cNvPr descr="Image Preview" id="345" name="Google Shape;3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685800"/>
            <a:ext cx="3733800" cy="5029200"/>
          </a:xfrm>
          <a:prstGeom prst="rect">
            <a:avLst/>
          </a:prstGeom>
          <a:noFill/>
          <a:ln cap="flat" cmpd="sng" w="76200">
            <a:solidFill>
              <a:srgbClr val="808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 txBox="1"/>
          <p:nvPr>
            <p:ph idx="1" type="body"/>
          </p:nvPr>
        </p:nvSpPr>
        <p:spPr>
          <a:xfrm>
            <a:off x="522287" y="1524000"/>
            <a:ext cx="8037512" cy="455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Perkembangan akar yg baik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Menyimpan banyak air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Pengudaraan tanah baik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Menyimpan dan menyedia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nutrien kepada tanaman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Menjadikan nutrien lebih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tersedia kepada tanaman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Meningkatkan keberkesanan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penggunaan baja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Membekalkan nutrien yang 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seimbang kepada tanaman</a:t>
            </a:r>
            <a:endParaRPr/>
          </a:p>
        </p:txBody>
      </p:sp>
      <p:sp>
        <p:nvSpPr>
          <p:cNvPr id="351" name="Google Shape;351;p9"/>
          <p:cNvSpPr txBox="1"/>
          <p:nvPr>
            <p:ph idx="4294967295" type="title"/>
          </p:nvPr>
        </p:nvSpPr>
        <p:spPr>
          <a:xfrm>
            <a:off x="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00"/>
              </a:buClr>
              <a:buSzPts val="2800"/>
              <a:buFont typeface="Twentieth Century"/>
              <a:buNone/>
            </a:pPr>
            <a:r>
              <a:rPr b="1" i="0" lang="en-US" sz="2800" u="none" cap="none" strike="noStrike">
                <a:solidFill>
                  <a:srgbClr val="808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?? KESUBURAN TANAH</a:t>
            </a:r>
            <a:endParaRPr/>
          </a:p>
        </p:txBody>
      </p:sp>
      <p:pic>
        <p:nvPicPr>
          <p:cNvPr descr="Corn &amp; Beans Interplanted by albertahomegardening." id="352" name="Google Shape;3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150" y="1455500"/>
            <a:ext cx="4114800" cy="4343400"/>
          </a:xfrm>
          <a:prstGeom prst="rect">
            <a:avLst/>
          </a:prstGeom>
          <a:noFill/>
          <a:ln cap="flat" cmpd="sng" w="762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7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5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Median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2002-04-30T06:20:33Z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